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61" r:id="rId3"/>
    <p:sldId id="262" r:id="rId4"/>
    <p:sldId id="263" r:id="rId5"/>
    <p:sldId id="264" r:id="rId6"/>
    <p:sldId id="288" r:id="rId7"/>
    <p:sldId id="265" r:id="rId8"/>
    <p:sldId id="266" r:id="rId9"/>
    <p:sldId id="267" r:id="rId10"/>
    <p:sldId id="268" r:id="rId11"/>
    <p:sldId id="289" r:id="rId12"/>
    <p:sldId id="284" r:id="rId13"/>
    <p:sldId id="285" r:id="rId14"/>
    <p:sldId id="286" r:id="rId15"/>
    <p:sldId id="28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73" autoAdjust="0"/>
    <p:restoredTop sz="89403" autoAdjust="0"/>
  </p:normalViewPr>
  <p:slideViewPr>
    <p:cSldViewPr snapToGrid="0">
      <p:cViewPr varScale="1">
        <p:scale>
          <a:sx n="87" d="100"/>
          <a:sy n="87" d="100"/>
        </p:scale>
        <p:origin x="114" y="1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7AC0F-17D7-4793-915E-2AF58CD9BD5B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3D30C-0719-4B7B-9C5E-F954B6B84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76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rows are not expanding</a:t>
            </a:r>
            <a:r>
              <a:rPr lang="en-US" baseline="0" dirty="0"/>
              <a:t> automatically, in PivotTable Tools -&gt; Analyze -&gt; Active Field -&gt; Expand All (Collapse All)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3D30C-0719-4B7B-9C5E-F954B6B84C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2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3D30C-0719-4B7B-9C5E-F954B6B84C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39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Analyze -&gt; Actions -&gt; Clear -&gt;</a:t>
            </a:r>
            <a:r>
              <a:rPr lang="en-US" baseline="0" dirty="0"/>
              <a:t> Clear 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3D30C-0719-4B7B-9C5E-F954B6B84C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83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2A67CA9-D974-41B4-89A8-2E7B340917B4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025C240-12E8-4440-B49A-E8C955444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16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7CA9-D974-41B4-89A8-2E7B340917B4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C240-12E8-4440-B49A-E8C955444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8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2A67CA9-D974-41B4-89A8-2E7B340917B4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025C240-12E8-4440-B49A-E8C955444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41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2A67CA9-D974-41B4-89A8-2E7B340917B4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025C240-12E8-4440-B49A-E8C9554443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6679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2A67CA9-D974-41B4-89A8-2E7B340917B4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025C240-12E8-4440-B49A-E8C955444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62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7CA9-D974-41B4-89A8-2E7B340917B4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C240-12E8-4440-B49A-E8C955444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52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7CA9-D974-41B4-89A8-2E7B340917B4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C240-12E8-4440-B49A-E8C955444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5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7CA9-D974-41B4-89A8-2E7B340917B4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C240-12E8-4440-B49A-E8C955444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1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2A67CA9-D974-41B4-89A8-2E7B340917B4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025C240-12E8-4440-B49A-E8C955444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0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7CA9-D974-41B4-89A8-2E7B340917B4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C240-12E8-4440-B49A-E8C955444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27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2A67CA9-D974-41B4-89A8-2E7B340917B4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025C240-12E8-4440-B49A-E8C955444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1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7CA9-D974-41B4-89A8-2E7B340917B4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C240-12E8-4440-B49A-E8C955444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89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7CA9-D974-41B4-89A8-2E7B340917B4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C240-12E8-4440-B49A-E8C955444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17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7CA9-D974-41B4-89A8-2E7B340917B4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C240-12E8-4440-B49A-E8C955444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3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7CA9-D974-41B4-89A8-2E7B340917B4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C240-12E8-4440-B49A-E8C955444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01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7CA9-D974-41B4-89A8-2E7B340917B4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C240-12E8-4440-B49A-E8C955444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8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7CA9-D974-41B4-89A8-2E7B340917B4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C240-12E8-4440-B49A-E8C955444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1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67CA9-D974-41B4-89A8-2E7B340917B4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5C240-12E8-4440-B49A-E8C955444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655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Excel with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717968"/>
          </a:xfrm>
        </p:spPr>
        <p:txBody>
          <a:bodyPr>
            <a:normAutofit/>
          </a:bodyPr>
          <a:lstStyle/>
          <a:p>
            <a:r>
              <a:rPr lang="en-US" dirty="0"/>
              <a:t>Adam Little</a:t>
            </a:r>
          </a:p>
          <a:p>
            <a:r>
              <a:rPr lang="en-US" dirty="0"/>
              <a:t>3/10/2018</a:t>
            </a:r>
          </a:p>
          <a:p>
            <a:r>
              <a:rPr lang="en-US" dirty="0"/>
              <a:t>[website]</a:t>
            </a:r>
          </a:p>
        </p:txBody>
      </p:sp>
    </p:spTree>
    <p:extLst>
      <p:ext uri="{BB962C8B-B14F-4D97-AF65-F5344CB8AC3E}">
        <p14:creationId xmlns:p14="http://schemas.microsoft.com/office/powerpoint/2010/main" val="2858187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PivotTable (cont.)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Grouping</a:t>
            </a:r>
          </a:p>
          <a:p>
            <a:pPr lvl="1"/>
            <a:r>
              <a:rPr lang="en-US" dirty="0"/>
              <a:t>Excel 2016 – automatic time grouping</a:t>
            </a:r>
          </a:p>
          <a:p>
            <a:pPr lvl="1"/>
            <a:r>
              <a:rPr lang="en-US" dirty="0"/>
              <a:t>Move date into rows</a:t>
            </a:r>
          </a:p>
          <a:p>
            <a:pPr lvl="1"/>
            <a:r>
              <a:rPr lang="en-US" dirty="0"/>
              <a:t>Analyze -&gt; Group -&gt; Group Field -&gt; Select “Months” &amp; “Years”</a:t>
            </a:r>
          </a:p>
          <a:p>
            <a:pPr lvl="1"/>
            <a:endParaRPr lang="en-US" dirty="0"/>
          </a:p>
          <a:p>
            <a:r>
              <a:rPr lang="en-US" dirty="0"/>
              <a:t>Clearing PivotTable</a:t>
            </a:r>
          </a:p>
          <a:p>
            <a:pPr lvl="1"/>
            <a:r>
              <a:rPr lang="en-US" dirty="0"/>
              <a:t>Analyze -&gt; Actions -&gt; Clear -&gt; “Clear All”</a:t>
            </a:r>
          </a:p>
          <a:p>
            <a:pPr lvl="1"/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13393" y="2052041"/>
            <a:ext cx="2974665" cy="388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46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PivotTable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5510566" cy="3310128"/>
          </a:xfrm>
        </p:spPr>
        <p:txBody>
          <a:bodyPr>
            <a:normAutofit/>
          </a:bodyPr>
          <a:lstStyle/>
          <a:p>
            <a:r>
              <a:rPr lang="en-US" sz="2000" dirty="0"/>
              <a:t>Which LEA spent the most amount of money?</a:t>
            </a:r>
          </a:p>
          <a:p>
            <a:r>
              <a:rPr lang="en-US" sz="2000" dirty="0"/>
              <a:t>Which LEA bought the least amount of computers?</a:t>
            </a:r>
          </a:p>
          <a:p>
            <a:r>
              <a:rPr lang="en-US" sz="2000" dirty="0"/>
              <a:t>Which item cost the most amount of money?</a:t>
            </a:r>
          </a:p>
          <a:p>
            <a:r>
              <a:rPr lang="en-US" sz="2000" dirty="0"/>
              <a:t>Which month in school year 2016/17 had the largest total cost?</a:t>
            </a:r>
          </a:p>
          <a:p>
            <a:r>
              <a:rPr lang="en-US" sz="2000" dirty="0"/>
              <a:t>Which month had the largest total cost?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9014" y="2560320"/>
            <a:ext cx="4090634" cy="3310128"/>
          </a:xfrm>
        </p:spPr>
        <p:txBody>
          <a:bodyPr>
            <a:normAutofit/>
          </a:bodyPr>
          <a:lstStyle/>
          <a:p>
            <a:r>
              <a:rPr lang="en-US" sz="2000" dirty="0"/>
              <a:t>Davis - $857,970</a:t>
            </a:r>
          </a:p>
          <a:p>
            <a:r>
              <a:rPr lang="en-US" sz="2000" dirty="0"/>
              <a:t>Tooele – 481</a:t>
            </a:r>
          </a:p>
          <a:p>
            <a:r>
              <a:rPr lang="en-US" sz="2000" dirty="0"/>
              <a:t>Books - $1,399,300</a:t>
            </a:r>
          </a:p>
          <a:p>
            <a:r>
              <a:rPr lang="en-US" sz="2000" dirty="0"/>
              <a:t>Sept 2016 - $192,700</a:t>
            </a:r>
          </a:p>
          <a:p>
            <a:r>
              <a:rPr lang="en-US" sz="2000" dirty="0"/>
              <a:t>July: $610,870</a:t>
            </a:r>
          </a:p>
        </p:txBody>
      </p:sp>
    </p:spTree>
    <p:extLst>
      <p:ext uri="{BB962C8B-B14F-4D97-AF65-F5344CB8AC3E}">
        <p14:creationId xmlns:p14="http://schemas.microsoft.com/office/powerpoint/2010/main" val="470120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Encrypt an Excel file with a password so that it requires a password to open it</a:t>
            </a:r>
          </a:p>
          <a:p>
            <a:r>
              <a:rPr lang="en-US" dirty="0"/>
              <a:t>The workbook structure, users cannot insert, delete, rename, move, copy, hide or unhide worksheets anymore</a:t>
            </a:r>
          </a:p>
          <a:p>
            <a:r>
              <a:rPr lang="en-US" dirty="0"/>
              <a:t>Lock cells in Excel if you want to protect cells from being edited</a:t>
            </a:r>
          </a:p>
        </p:txBody>
      </p:sp>
    </p:spTree>
    <p:extLst>
      <p:ext uri="{BB962C8B-B14F-4D97-AF65-F5344CB8AC3E}">
        <p14:creationId xmlns:p14="http://schemas.microsoft.com/office/powerpoint/2010/main" val="3120608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lick Protect Work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506" y="2505234"/>
            <a:ext cx="3362325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 (cont.)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Protect Workbook</a:t>
            </a:r>
          </a:p>
          <a:p>
            <a:pPr lvl="1"/>
            <a:r>
              <a:rPr lang="en-US" dirty="0"/>
              <a:t>Review </a:t>
            </a:r>
            <a:r>
              <a:rPr lang="en-US" altLang="en-US" dirty="0">
                <a:sym typeface="Wingdings" panose="05000000000000000000" pitchFamily="2" charset="2"/>
              </a:rPr>
              <a:t> Changes  Protect Workbook  Enter Password</a:t>
            </a:r>
          </a:p>
          <a:p>
            <a:r>
              <a:rPr lang="en-US" dirty="0">
                <a:sym typeface="Wingdings" panose="05000000000000000000" pitchFamily="2" charset="2"/>
              </a:rPr>
              <a:t>Protect Sheet</a:t>
            </a:r>
          </a:p>
          <a:p>
            <a:pPr lvl="1"/>
            <a:r>
              <a:rPr lang="en-US" dirty="0"/>
              <a:t>Review </a:t>
            </a:r>
            <a:r>
              <a:rPr lang="en-US" altLang="en-US" dirty="0">
                <a:sym typeface="Wingdings" panose="05000000000000000000" pitchFamily="2" charset="2"/>
              </a:rPr>
              <a:t> Changes  Protect Sheet  Enter Password</a:t>
            </a:r>
          </a:p>
        </p:txBody>
      </p:sp>
      <p:pic>
        <p:nvPicPr>
          <p:cNvPr id="1026" name="Picture 2" descr="Allow Users 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569" y="3400585"/>
            <a:ext cx="260985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tect workbook for Stru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819" y="4005422"/>
            <a:ext cx="25717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570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Unlock C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118" y="2591705"/>
            <a:ext cx="3694304" cy="324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 – Lock Cells (cont.)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Lock Cells</a:t>
            </a:r>
          </a:p>
          <a:p>
            <a:pPr lvl="1"/>
            <a:r>
              <a:rPr lang="en-US" dirty="0"/>
              <a:t>Default – Locked</a:t>
            </a:r>
          </a:p>
          <a:p>
            <a:pPr lvl="1"/>
            <a:r>
              <a:rPr lang="en-US" dirty="0"/>
              <a:t>Select cells to unlock </a:t>
            </a:r>
            <a:r>
              <a:rPr lang="en-US" altLang="en-US" dirty="0">
                <a:sym typeface="Wingdings" panose="05000000000000000000" pitchFamily="2" charset="2"/>
              </a:rPr>
              <a:t> Right click  Format Cells  Protection tab  Uncheck ‘Locked’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50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Tools, General Op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066" y="2560320"/>
            <a:ext cx="3663944" cy="20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392" y="4773737"/>
            <a:ext cx="2001292" cy="125433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 – Read-only Workbook (cont.)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Read-only Workbook</a:t>
            </a:r>
          </a:p>
          <a:p>
            <a:pPr lvl="1"/>
            <a:r>
              <a:rPr lang="en-US" dirty="0"/>
              <a:t>Save As </a:t>
            </a:r>
            <a:r>
              <a:rPr lang="en-US" altLang="en-US" dirty="0">
                <a:sym typeface="Wingdings" panose="05000000000000000000" pitchFamily="2" charset="2"/>
              </a:rPr>
              <a:t> Tools  General Options  Enter passwords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360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Bill </a:t>
            </a:r>
            <a:r>
              <a:rPr lang="en-US" dirty="0" err="1"/>
              <a:t>Jelen</a:t>
            </a:r>
            <a:r>
              <a:rPr lang="en-US" dirty="0"/>
              <a:t> (a.k.a. Mr. Excel)</a:t>
            </a:r>
          </a:p>
          <a:p>
            <a:pPr lvl="1"/>
            <a:r>
              <a:rPr lang="en-US" i="1" dirty="0"/>
              <a:t>No other tool in Excel gives you the flexibility and analytical power of a pivot table.</a:t>
            </a:r>
          </a:p>
          <a:p>
            <a:r>
              <a:rPr lang="en-US" dirty="0"/>
              <a:t>Powerful</a:t>
            </a:r>
          </a:p>
          <a:p>
            <a:r>
              <a:rPr lang="en-US" dirty="0"/>
              <a:t>Fun</a:t>
            </a:r>
          </a:p>
        </p:txBody>
      </p:sp>
    </p:spTree>
    <p:extLst>
      <p:ext uri="{BB962C8B-B14F-4D97-AF65-F5344CB8AC3E}">
        <p14:creationId xmlns:p14="http://schemas.microsoft.com/office/powerpoint/2010/main" val="3099216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PivotTable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4635499" cy="4009121"/>
          </a:xfrm>
        </p:spPr>
        <p:txBody>
          <a:bodyPr>
            <a:normAutofit/>
          </a:bodyPr>
          <a:lstStyle/>
          <a:p>
            <a:r>
              <a:rPr lang="en-US" dirty="0"/>
              <a:t>Important rules</a:t>
            </a:r>
          </a:p>
          <a:p>
            <a:pPr lvl="1"/>
            <a:r>
              <a:rPr lang="en-US" dirty="0"/>
              <a:t>Data organized into columns with headings</a:t>
            </a:r>
          </a:p>
          <a:p>
            <a:pPr lvl="1"/>
            <a:r>
              <a:rPr lang="en-US" dirty="0"/>
              <a:t>No empty columns or rows</a:t>
            </a:r>
          </a:p>
          <a:p>
            <a:pPr lvl="2"/>
            <a:r>
              <a:rPr lang="en-US" dirty="0"/>
              <a:t>Can have empty cells</a:t>
            </a:r>
          </a:p>
          <a:p>
            <a:pPr lvl="1"/>
            <a:r>
              <a:rPr lang="en-US" dirty="0"/>
              <a:t>Consistent data (dates in date column, numbers in number column)</a:t>
            </a:r>
          </a:p>
          <a:p>
            <a:r>
              <a:rPr lang="en-US" dirty="0"/>
              <a:t>“PivotTable data” worksheet</a:t>
            </a:r>
          </a:p>
          <a:p>
            <a:r>
              <a:rPr lang="en-US" dirty="0"/>
              <a:t>Insert </a:t>
            </a:r>
            <a:r>
              <a:rPr lang="en-US" altLang="en-US" dirty="0">
                <a:sym typeface="Wingdings" panose="05000000000000000000" pitchFamily="2" charset="2"/>
              </a:rPr>
              <a:t> PivotTable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666" y="2410040"/>
            <a:ext cx="4648487" cy="415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54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80" y="264404"/>
            <a:ext cx="11531303" cy="630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12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PivotTable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Designing Your Pivot Table</a:t>
            </a:r>
          </a:p>
          <a:p>
            <a:pPr lvl="1"/>
            <a:r>
              <a:rPr lang="en-US" dirty="0"/>
              <a:t>Select PivotTable Field</a:t>
            </a:r>
          </a:p>
          <a:p>
            <a:pPr lvl="1"/>
            <a:r>
              <a:rPr lang="en-US" dirty="0"/>
              <a:t>Drag the selected fields into appropriate area</a:t>
            </a:r>
          </a:p>
          <a:p>
            <a:pPr lvl="2"/>
            <a:r>
              <a:rPr lang="en-US" dirty="0"/>
              <a:t>Filters</a:t>
            </a:r>
          </a:p>
          <a:p>
            <a:pPr lvl="2"/>
            <a:r>
              <a:rPr lang="en-US" dirty="0"/>
              <a:t>Columns</a:t>
            </a:r>
          </a:p>
          <a:p>
            <a:pPr lvl="2"/>
            <a:r>
              <a:rPr lang="en-US" dirty="0"/>
              <a:t>Rows</a:t>
            </a:r>
          </a:p>
          <a:p>
            <a:pPr lvl="2"/>
            <a:r>
              <a:rPr lang="en-US" dirty="0"/>
              <a:t>Values</a:t>
            </a:r>
          </a:p>
        </p:txBody>
      </p:sp>
    </p:spTree>
    <p:extLst>
      <p:ext uri="{BB962C8B-B14F-4D97-AF65-F5344CB8AC3E}">
        <p14:creationId xmlns:p14="http://schemas.microsoft.com/office/powerpoint/2010/main" val="2231385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PivotTable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Rows: School Year, LEA</a:t>
            </a:r>
          </a:p>
          <a:p>
            <a:r>
              <a:rPr lang="en-US" dirty="0"/>
              <a:t>Column: Item</a:t>
            </a:r>
          </a:p>
          <a:p>
            <a:r>
              <a:rPr lang="en-US" dirty="0"/>
              <a:t>Values: Quantity</a:t>
            </a:r>
          </a:p>
        </p:txBody>
      </p:sp>
    </p:spTree>
    <p:extLst>
      <p:ext uri="{BB962C8B-B14F-4D97-AF65-F5344CB8AC3E}">
        <p14:creationId xmlns:p14="http://schemas.microsoft.com/office/powerpoint/2010/main" val="4132060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054" y="174208"/>
            <a:ext cx="6198877" cy="643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94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PivotTable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Updating PivotTable</a:t>
            </a:r>
          </a:p>
          <a:p>
            <a:pPr lvl="1"/>
            <a:r>
              <a:rPr lang="en-US" dirty="0"/>
              <a:t>Delete line 582-593</a:t>
            </a:r>
          </a:p>
          <a:p>
            <a:pPr lvl="1"/>
            <a:r>
              <a:rPr lang="en-US" dirty="0"/>
              <a:t>On Sheet 2</a:t>
            </a:r>
          </a:p>
          <a:p>
            <a:pPr lvl="2"/>
            <a:r>
              <a:rPr lang="en-US" dirty="0"/>
              <a:t>Analyze</a:t>
            </a:r>
            <a:r>
              <a:rPr lang="en-US" altLang="en-US" dirty="0">
                <a:sym typeface="Wingdings" panose="05000000000000000000" pitchFamily="2" charset="2"/>
              </a:rPr>
              <a:t>  Data  Change Data Source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Analyze</a:t>
            </a:r>
            <a:r>
              <a:rPr lang="en-US" altLang="en-US" dirty="0">
                <a:sym typeface="Wingdings" panose="05000000000000000000" pitchFamily="2" charset="2"/>
              </a:rPr>
              <a:t>  Data  Refresh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882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043" y="363557"/>
            <a:ext cx="5534200" cy="620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01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1745</TotalTime>
  <Words>370</Words>
  <Application>Microsoft Office PowerPoint</Application>
  <PresentationFormat>Widescreen</PresentationFormat>
  <Paragraphs>75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</vt:lpstr>
      <vt:lpstr>Vapor Trail</vt:lpstr>
      <vt:lpstr>Excel with Data</vt:lpstr>
      <vt:lpstr>PivotTable</vt:lpstr>
      <vt:lpstr>PivotTable (cont.)</vt:lpstr>
      <vt:lpstr>PowerPoint Presentation</vt:lpstr>
      <vt:lpstr>PivotTable (cont.)</vt:lpstr>
      <vt:lpstr>PivotTable (cont.)</vt:lpstr>
      <vt:lpstr>PowerPoint Presentation</vt:lpstr>
      <vt:lpstr>PivotTable (cont.)</vt:lpstr>
      <vt:lpstr>PowerPoint Presentation</vt:lpstr>
      <vt:lpstr>PivotTable (cont.)</vt:lpstr>
      <vt:lpstr>PivotTable (cont.)</vt:lpstr>
      <vt:lpstr>Protect</vt:lpstr>
      <vt:lpstr>Protect (cont.)</vt:lpstr>
      <vt:lpstr>Protect – Lock Cells (cont.)</vt:lpstr>
      <vt:lpstr>Protect – Read-only Workbook (cont.)</vt:lpstr>
    </vt:vector>
  </TitlesOfParts>
  <Company>Utah State Office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Excel Basics</dc:title>
  <dc:creator>Little, Adam</dc:creator>
  <cp:lastModifiedBy>Little, Adam</cp:lastModifiedBy>
  <cp:revision>72</cp:revision>
  <dcterms:created xsi:type="dcterms:W3CDTF">2016-05-12T20:19:40Z</dcterms:created>
  <dcterms:modified xsi:type="dcterms:W3CDTF">2018-02-26T16:28:20Z</dcterms:modified>
</cp:coreProperties>
</file>